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0fd4cfd7584221" /><Relationship Type="http://schemas.openxmlformats.org/officeDocument/2006/relationships/extended-properties" Target="/docProps/app.xml" Id="Rab1430213d4642a6" /><Relationship Type="http://schemas.openxmlformats.org/officeDocument/2006/relationships/officeDocument" Target="/ppt/presentation.xml" Id="R19369f8a900e4c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c22207c7ef4053"/>
  </p:sldMasterIdLst>
  <p:notesMasterIdLst>
    <p:notesMasterId xmlns:r="http://schemas.openxmlformats.org/officeDocument/2006/relationships" r:id="R8a1faa71e3874fe4"/>
  </p:notesMasterIdLst>
  <p:sldIdLst>
    <p:sldId xmlns:r="http://schemas.openxmlformats.org/officeDocument/2006/relationships" id="256" r:id="R76cbda0ec9514d91"/>
    <p:sldId xmlns:r="http://schemas.openxmlformats.org/officeDocument/2006/relationships" id="257" r:id="Rf201b2834090405c"/>
    <p:sldId xmlns:r="http://schemas.openxmlformats.org/officeDocument/2006/relationships" id="258" r:id="Rf3662908c0f44d60"/>
    <p:sldId xmlns:r="http://schemas.openxmlformats.org/officeDocument/2006/relationships" id="259" r:id="Rbf867768ff62484d"/>
    <p:sldId xmlns:r="http://schemas.openxmlformats.org/officeDocument/2006/relationships" id="260" r:id="Rdf6f81e1f0654918"/>
    <p:sldId xmlns:r="http://schemas.openxmlformats.org/officeDocument/2006/relationships" id="261" r:id="R5204e91659d14e87"/>
    <p:sldId xmlns:r="http://schemas.openxmlformats.org/officeDocument/2006/relationships" id="262" r:id="R18d24f375cfa4bc3"/>
    <p:sldId xmlns:r="http://schemas.openxmlformats.org/officeDocument/2006/relationships" id="263" r:id="R589c81e78c2c40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f17c8eca374ceb" /><Relationship Type="http://schemas.openxmlformats.org/officeDocument/2006/relationships/slideMaster" Target="/ppt/slideMasters/slideMaster1.xml" Id="R42c22207c7ef4053" /><Relationship Type="http://schemas.openxmlformats.org/officeDocument/2006/relationships/notesMaster" Target="/ppt/notesMasters/notesMaster1.xml" Id="R8a1faa71e3874fe4" /><Relationship Type="http://schemas.openxmlformats.org/officeDocument/2006/relationships/presProps" Target="/ppt/presProps.xml" Id="Rc14c0c78015649e0" /><Relationship Type="http://schemas.openxmlformats.org/officeDocument/2006/relationships/tableStyles" Target="/ppt/tableStyles.xml" Id="R9b28dcdbadc747b1" /><Relationship Type="http://schemas.openxmlformats.org/officeDocument/2006/relationships/slide" Target="/ppt/slides/slide1.xml" Id="R76cbda0ec9514d91" /><Relationship Type="http://schemas.openxmlformats.org/officeDocument/2006/relationships/slide" Target="/ppt/slides/slide2.xml" Id="Rf201b2834090405c" /><Relationship Type="http://schemas.openxmlformats.org/officeDocument/2006/relationships/slide" Target="/ppt/slides/slide3.xml" Id="Rf3662908c0f44d60" /><Relationship Type="http://schemas.openxmlformats.org/officeDocument/2006/relationships/slide" Target="/ppt/slides/slide4.xml" Id="Rbf867768ff62484d" /><Relationship Type="http://schemas.openxmlformats.org/officeDocument/2006/relationships/slide" Target="/ppt/slides/slide5.xml" Id="Rdf6f81e1f0654918" /><Relationship Type="http://schemas.openxmlformats.org/officeDocument/2006/relationships/slide" Target="/ppt/slides/slide6.xml" Id="R5204e91659d14e87" /><Relationship Type="http://schemas.openxmlformats.org/officeDocument/2006/relationships/slide" Target="/ppt/slides/slide7.xml" Id="R18d24f375cfa4bc3" /><Relationship Type="http://schemas.openxmlformats.org/officeDocument/2006/relationships/slide" Target="/ppt/slides/slide8.xml" Id="R589c81e78c2c40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38ae6ddead40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62e4ecbbdc4c3c" /><Relationship Type="http://schemas.openxmlformats.org/officeDocument/2006/relationships/notesMaster" Target="/ppt/notesMasters/notesMaster1.xml" Id="Rca316f1f2ba14e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be4154e6124e4d" /><Relationship Type="http://schemas.openxmlformats.org/officeDocument/2006/relationships/notesMaster" Target="/ppt/notesMasters/notesMaster1.xml" Id="Rdeb97fe7b7cf4e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43ce894370454a" /><Relationship Type="http://schemas.openxmlformats.org/officeDocument/2006/relationships/notesMaster" Target="/ppt/notesMasters/notesMaster1.xml" Id="R108a0c27ebc740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337996c52a466e" /><Relationship Type="http://schemas.openxmlformats.org/officeDocument/2006/relationships/notesMaster" Target="/ppt/notesMasters/notesMaster1.xml" Id="R587c5f72cbc441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be3f26098e4643" /><Relationship Type="http://schemas.openxmlformats.org/officeDocument/2006/relationships/notesMaster" Target="/ppt/notesMasters/notesMaster1.xml" Id="Rfa02af60d77742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d3182b285049e7" /><Relationship Type="http://schemas.openxmlformats.org/officeDocument/2006/relationships/notesMaster" Target="/ppt/notesMasters/notesMaster1.xml" Id="R68c17513c22349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f693a6aeb1414c" /><Relationship Type="http://schemas.openxmlformats.org/officeDocument/2006/relationships/notesMaster" Target="/ppt/notesMasters/notesMaster1.xml" Id="R9c79b21142d94d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b9b11821194c1f" /><Relationship Type="http://schemas.openxmlformats.org/officeDocument/2006/relationships/notesMaster" Target="/ppt/notesMasters/notesMaster1.xml" Id="Rbe464ddf647649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image illustrates the concept and does not show an operational Sentinel. Image source: the existing TUIS concept film.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problem statement expresses the development concept. It is not a quantified market research finding.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design objectives. Not every unit would include every capability.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flashes in the concept film are visual explanatory markers only. Internal event recording and transmission would not create an externally visible light alert.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Guardian is a planned Sentinel capability. The emergency screen and Media Belt are distinct displays intended to work together.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existence of theoretical documentation is not independent engineering certification. The detailed calculations are outside the scope of this introduction.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detailed hardware configuration, sensing methods, algorithms and manufacturing information are outside the scope of this introduction.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funding amount, schedule, valuation, equity terms and investment returns have not been established.</a:t>
            </a:r>
          </a:p>
          <a:p xmlns:a="http://schemas.openxmlformats.org/drawingml/2006/main">
            <a:r>
              <a:t>Source: founder information, 25 October 2026, and the supplied Sentinel capability and manufacturing preparation documents. No physical Sentinel prototype has yet validated the planned capabilities.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d2ea751f14471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30ad315dc449f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ecabcf7057421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0ba3da6bbf4b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e87e7f05fc465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b4e7d4d25648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8DE2921-C64D-455F-8A1D-DAD03F69C2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004402F-2D6B-4688-A873-86EF215F5E5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65D93D-FD81-489D-A09D-CCF8A3CA9B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5882DE-B842-4A21-983B-E35B0D931F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35C7E7-CC2F-42F2-82E4-F664502A13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367FAC-E7AA-485B-9CC1-3D03BB48ED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847B2A0-FABD-4B47-A7FC-A55F2A32B5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C1724F-32DB-4BB6-B279-0BA482A642F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8DA8C3-C572-47D2-8A5C-6A1C7FA2A0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C8CABD3-D607-4B43-92F7-39F3A9283D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f4158e5f6f4b8d" /><Relationship Type="http://schemas.openxmlformats.org/officeDocument/2006/relationships/slideLayout" Target="/ppt/slideLayouts/slideLayout1.xml" Id="Rf000933af1e24d3e" /><Relationship Type="http://schemas.openxmlformats.org/officeDocument/2006/relationships/slideLayout" Target="/ppt/slideLayouts/slideLayout2.xml" Id="Rd15c63e9a24e4c6a" /><Relationship Type="http://schemas.openxmlformats.org/officeDocument/2006/relationships/slideLayout" Target="/ppt/slideLayouts/slideLayout3.xml" Id="Rf597becfad3a42a5" /><Relationship Type="http://schemas.openxmlformats.org/officeDocument/2006/relationships/slideLayout" Target="/ppt/slideLayouts/slideLayout4.xml" Id="R4b2b88cd4275465e" /><Relationship Type="http://schemas.openxmlformats.org/officeDocument/2006/relationships/slideLayout" Target="/ppt/slideLayouts/slideLayout5.xml" Id="R1fa8f0b8e26d43eb" /><Relationship Type="http://schemas.openxmlformats.org/officeDocument/2006/relationships/slideLayout" Target="/ppt/slideLayouts/slideLayout6.xml" Id="Ra6efe109c41441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00933af1e24d3e"/>
    <p:sldLayoutId xmlns:r="http://schemas.openxmlformats.org/officeDocument/2006/relationships" id="2147483650" r:id="Rd15c63e9a24e4c6a"/>
    <p:sldLayoutId xmlns:r="http://schemas.openxmlformats.org/officeDocument/2006/relationships" id="2147483651" r:id="Rf597becfad3a42a5"/>
    <p:sldLayoutId xmlns:r="http://schemas.openxmlformats.org/officeDocument/2006/relationships" id="2147483652" r:id="R4b2b88cd4275465e"/>
    <p:sldLayoutId xmlns:r="http://schemas.openxmlformats.org/officeDocument/2006/relationships" id="2147483653" r:id="R1fa8f0b8e26d43eb"/>
    <p:sldLayoutId xmlns:r="http://schemas.openxmlformats.org/officeDocument/2006/relationships" id="2147483654" r:id="Ra6efe109c41441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244797ab724d6d" /><Relationship Type="http://schemas.openxmlformats.org/officeDocument/2006/relationships/image" Target="/ppt/media/image.jpeg" Id="R5ce79b6f344c414a" /><Relationship Type="http://schemas.openxmlformats.org/officeDocument/2006/relationships/notesSlide" Target="/ppt/notesSlides/notesSlide1.xml" Id="R2d93e66db6164a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628664ee4b48ba" /><Relationship Type="http://schemas.openxmlformats.org/officeDocument/2006/relationships/notesSlide" Target="/ppt/notesSlides/notesSlide2.xml" Id="R1f8a47494edc40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e6991f0fb34f87" /><Relationship Type="http://schemas.openxmlformats.org/officeDocument/2006/relationships/notesSlide" Target="/ppt/notesSlides/notesSlide3.xml" Id="R3aadf3d8ec6a45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6e3e6b9c024146" /><Relationship Type="http://schemas.openxmlformats.org/officeDocument/2006/relationships/notesSlide" Target="/ppt/notesSlides/notesSlide4.xml" Id="Rcedb6a893a7c41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63c321b0aa4e8f" /><Relationship Type="http://schemas.openxmlformats.org/officeDocument/2006/relationships/notesSlide" Target="/ppt/notesSlides/notesSlide5.xml" Id="R6df76d451fcf48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d4ecc459264b49" /><Relationship Type="http://schemas.openxmlformats.org/officeDocument/2006/relationships/notesSlide" Target="/ppt/notesSlides/notesSlide6.xml" Id="R4aafdeb026f04f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5ce351a89d41c5" /><Relationship Type="http://schemas.openxmlformats.org/officeDocument/2006/relationships/notesSlide" Target="/ppt/notesSlides/notesSlide7.xml" Id="Rc9badbad118247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e0437acbda4dd2" /><Relationship Type="http://schemas.openxmlformats.org/officeDocument/2006/relationships/notesSlide" Target="/ppt/notesSlides/notesSlide8.xml" Id="R793960c949f641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8118CE-88AC-47C0-BD2A-93E07F78A9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e79b6f344c414a"/>
          <a:srcRect xmlns:a="http://schemas.openxmlformats.org/drawingml/2006/main" l="23047" t="0" r="23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29AC9-8E57-4847-8FDE-AE9A3A4A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TUIS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92F33-E8F2-4D9D-ADDB-05632C33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978FC2-AAAB-4EEC-A0CD-7D2DAE39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4667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Connected urban</a:t>
            </a:r>
          </a:p>
          <a:p xmlns:a="http://schemas.openxmlformats.org/drawingml/2006/main">
            <a:pPr>
              <a:buNone/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safety and assistance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C5EDB-6C20-4ED6-8A44-A3DF21A4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466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Investor introduction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BB413-2F91-4D4A-8EFE-C2D0A668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466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C2D3DA"/>
                </a:solidFill>
                <a:latin typeface="Arial"/>
                <a:ea typeface="Arial"/>
                <a:cs typeface="Arial"/>
              </a:rPr>
              <a:t>Development stage /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041068-2E23-4D30-9D80-95451495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334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visual</a:t>
            </a:r>
          </a:p>
        </p:txBody>
      </p:sp>
    </p:spTree>
    <p:extLst>
      <p:ext uri="{BB962C8B-B14F-4D97-AF65-F5344CB8AC3E}">
        <p14:creationId xmlns:p14="http://schemas.microsoft.com/office/powerpoint/2010/main" val="1743373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AD8DA5-814D-4905-A611-AF30C596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THE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857BF-6D5D-47FE-9010-54AE840E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From recognising events to providing help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14D9F-776E-4158-8C4B-18F60D38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0B2E0-EA8C-4563-B409-968E20E3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DF8CD-BBCF-40F6-AB9E-37A0A9FB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Information gaps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0FCF6-9F3B-462C-9780-2A17C421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476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 local observation often reveals only part of an event.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8EC47-7B3A-4C80-8ABA-E9A25282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Delayed information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CF1EA-D0AA-4928-B1E9-5081F863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Emergencies call for clear warnings that reflect local conditions.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78209D-C394-4E5F-8D9D-B65F291B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Coordination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40486A-19B8-4ECB-AE83-C6E71DC3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530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Public information and support for responders need to work together.</a:t>
            </a:r>
          </a:p>
        </p:txBody>
      </p:sp>
    </p:spTree>
    <p:extLst>
      <p:ext uri="{BB962C8B-B14F-4D97-AF65-F5344CB8AC3E}">
        <p14:creationId xmlns:p14="http://schemas.microsoft.com/office/powerpoint/2010/main" val="52525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A2F99-5C30-4111-86B8-8F07DF18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THE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F7B0B-13BC-4FBE-B65A-BE783264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Sentinel’s intended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DC685-B940-42E7-BCCC-E8B97436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020F0-626C-4E05-A53F-8C06D2C9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5EE38-36F3-4FE4-8097-AAF35368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Shared infrastructure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4A3EA-F73F-405D-AB10-5CC2B892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812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Multiple urban safety and assistance functions on one modular platform.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3535B-864A-476B-88B7-65F06C89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Adaptable to the site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E89C3-F7FE-4A97-89D9-D98738B6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The purpose of each deployment would determine the functions included in each unit.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1737C-BCF1-4A12-9362-BB4A6526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Gradual expansion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A7FD7-7813-4D9F-89CE-68C3D012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8577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The concept supports development from individual sites to a collaborative network.</a:t>
            </a:r>
          </a:p>
        </p:txBody>
      </p:sp>
    </p:spTree>
    <p:extLst>
      <p:ext uri="{BB962C8B-B14F-4D97-AF65-F5344CB8AC3E}">
        <p14:creationId xmlns:p14="http://schemas.microsoft.com/office/powerpoint/2010/main" val="13585511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B3D57-3CAB-43B5-A5FC-28BA72EC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ONE APPLICATION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DECEC-596A-4A19-92B3-007A92DB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Street safety and crime investigation support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99EB1-84B0-4CCD-B390-EBCFE35E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3B9AE-82FA-47BA-B6BF-7B839413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F7E17-98F3-4AD5-A816-C934FFA5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People and vehicles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900A6F-2429-43D5-A0A4-F6E40D8E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The system could help interpret street incidents involving people and the movement of related vehicles.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C29BF-0D38-4389-B988-5E495A94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Support for authorities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F11E0-C455-4662-97EC-FCA40F5B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It would assist event reconstruction and help authorised authorities understand the situation.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1FDB4-6CE7-4F86-8D08-B8367C72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Intended impact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87834D-3EAB-4028-A7EB-E19B8164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Faster response and more effective investigations. Any reduction in crime requires evaluation.</a:t>
            </a:r>
          </a:p>
        </p:txBody>
      </p:sp>
    </p:spTree>
    <p:extLst>
      <p:ext uri="{BB962C8B-B14F-4D97-AF65-F5344CB8AC3E}">
        <p14:creationId xmlns:p14="http://schemas.microsoft.com/office/powerpoint/2010/main" val="7747452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97FA4-D765-4E47-A39B-0D22EE3C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RANGE OF CAPABILITIES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0BE5F-9486-448E-9691-8D04973E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Further application areas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D74A3-30B6-4D6C-8847-477A68AA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A3F9A-7630-4ED2-BC90-A4AA9796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6D039-49BC-4A19-A658-E6BC895B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Mobility and cities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A63F7-BFD9-4AAB-97E9-19DC6B37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Pedestrian protection, road safety, adaptive lighting and environmental awareness.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E0340A-982A-4105-8488-C039DE1D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Emergency assistance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10CDC-34AD-416F-9A8D-329B3E02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Emergency calls and coordinated guidance through the emergency screen and Media Belt.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052D9-BB65-46B9-9F44-4072A120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Guardian functions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775D8-8856-4D3A-8FC6-CCF3E3E9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planned Sentinel capability: airspace monitoring, early warning and human decision support.</a:t>
            </a:r>
          </a:p>
        </p:txBody>
      </p:sp>
    </p:spTree>
    <p:extLst>
      <p:ext uri="{BB962C8B-B14F-4D97-AF65-F5344CB8AC3E}">
        <p14:creationId xmlns:p14="http://schemas.microsoft.com/office/powerpoint/2010/main" val="13755249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AF053-FB51-4181-9AE0-9BCF6F4A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DEVELOPMENT STATUS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ACDCDB-F72F-422E-AE3D-751A39C9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A developed concept, ready for the build phase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9D415-92C6-4EDF-816E-DC1B3400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5ABEA-40DE-4599-9F07-F086D933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643717-5CEB-4591-A157-57C3F49D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Available foundations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F618C-32BB-4326-B258-29A1EFC4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Theoretical and engineering documentation, capability descriptions, a demonstrator plan and a test plan.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F3CF9-BE3F-4640-B03D-1A5CC7A1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Next validation step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24A45-683C-4BDF-8AD7-7850455A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Build the first physical demonstrator and verify system operation through measurements.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DC093-BE73-4B89-AE05-2E5123D5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Current position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66E83-D25C-48B3-A36A-D5D2E01C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No Sentinel prototype exists yet. System performance and real-world impact remain unverified.</a:t>
            </a:r>
          </a:p>
        </p:txBody>
      </p:sp>
    </p:spTree>
    <p:extLst>
      <p:ext uri="{BB962C8B-B14F-4D97-AF65-F5344CB8AC3E}">
        <p14:creationId xmlns:p14="http://schemas.microsoft.com/office/powerpoint/2010/main" val="18254894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A674DC-F019-4B3F-9B1F-B6A6BAA1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THE NEXT INVESTMENT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45A52-6A4C-4839-85F2-F591D3D1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The demonstrator development programme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C8D554-DEAF-4A96-AF45-E504B886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B5D57-D7C7-4926-89F6-710AB6EE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78486E-1E77-40C8-B057-0F366D0A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Finalise the programme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042A6-C721-4237-9B2A-05F4E537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Define the demonstration objectives, measurement criteria and budget.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FCAED-37F5-48AD-B69D-2B5627D0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Build and test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BF489-05CA-44D4-9469-3B11A00CA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An integrated demonstrator, a controlled test environment and documented results.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BFDE5-FB0E-401B-8B40-A779FF29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Decide the next step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9C065-D97F-4DC3-8E6E-5235D2C7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Use the results to define the next development phase and pilot.</a:t>
            </a:r>
          </a:p>
        </p:txBody>
      </p:sp>
    </p:spTree>
    <p:extLst>
      <p:ext uri="{BB962C8B-B14F-4D97-AF65-F5344CB8AC3E}">
        <p14:creationId xmlns:p14="http://schemas.microsoft.com/office/powerpoint/2010/main" val="8383181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3A664-39A4-463E-A756-5B20FA08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PARTNERSHIP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AFFBE-1DF1-4BE8-BF4A-86BBC504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Seeking strategic and investment partners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7A5B9A-71DF-4AFC-B225-CDCFE931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039C9-F68A-4152-B821-BE45C641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E7C78-8834-44D2-8236-96A07B70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To build and test the first</a:t>
            </a:r>
          </a:p>
          <a:p xmlns:a="http://schemas.openxmlformats.org/drawingml/2006/main">
            <a:pPr>
              <a:buNone/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integrated Sentinel demonstrator.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9815D-9C2D-41B1-9053-4D86E2EC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9CFD9"/>
                </a:solidFill>
                <a:latin typeface="Arial"/>
                <a:ea typeface="Arial"/>
                <a:cs typeface="Arial"/>
              </a:rPr>
              <a:t>The funding requirement and schedule will follow from</a:t>
            </a:r>
          </a:p>
          <a:p xmlns:a="http://schemas.openxmlformats.org/drawingml/2006/main">
            <a:pPr>
              <a:buNone/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9CFD9"/>
                </a:solidFill>
                <a:latin typeface="Arial"/>
                <a:ea typeface="Arial"/>
                <a:cs typeface="Arial"/>
              </a:rPr>
              <a:t>the final development programme and supplier quotations.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E7415-9E06-4AEE-8207-76D1C8C5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partnerships@tuissystems.com</a:t>
            </a:r>
          </a:p>
        </p:txBody>
      </p:sp>
    </p:spTree>
    <p:extLst>
      <p:ext uri="{BB962C8B-B14F-4D97-AF65-F5344CB8AC3E}">
        <p14:creationId xmlns:p14="http://schemas.microsoft.com/office/powerpoint/2010/main" val="893443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2026-10-25T19:43:17.0780000Z</dcterms:created>
  <dcterms:modified xsi:type="dcterms:W3CDTF">2026-10-25T19:43:17.0780000Z</dcterms:modified>
</coreProperties>
</file>